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9" r:id="rId3"/>
    <p:sldId id="316" r:id="rId4"/>
    <p:sldId id="317" r:id="rId5"/>
    <p:sldId id="310" r:id="rId6"/>
    <p:sldId id="311" r:id="rId7"/>
    <p:sldId id="312" r:id="rId8"/>
    <p:sldId id="313" r:id="rId9"/>
    <p:sldId id="296" r:id="rId10"/>
    <p:sldId id="315" r:id="rId11"/>
    <p:sldId id="285" r:id="rId12"/>
    <p:sldId id="300" r:id="rId13"/>
    <p:sldId id="301" r:id="rId14"/>
    <p:sldId id="302" r:id="rId15"/>
    <p:sldId id="306" r:id="rId16"/>
    <p:sldId id="318" r:id="rId17"/>
    <p:sldId id="319" r:id="rId18"/>
    <p:sldId id="304" r:id="rId19"/>
    <p:sldId id="303" r:id="rId20"/>
    <p:sldId id="320" r:id="rId21"/>
    <p:sldId id="291" r:id="rId2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mlittle" initials="LL" lastIdx="5" clrIdx="0"/>
  <p:cmAuthor id="1" name="Little, Lauren M (DOT)" initials="L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7C9C9"/>
    <a:srgbClr val="F4B6B6"/>
    <a:srgbClr val="F09E9E"/>
    <a:srgbClr val="ED8787"/>
    <a:srgbClr val="A9DFAC"/>
    <a:srgbClr val="B6C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2614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FB1F38D-E43A-4D67-84E0-B925531F6AF0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ED60B01C-BF7F-48C9-A6D8-613FC1044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5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8D0688B-BA52-4598-846C-2B4109FC3A84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F783195-A952-4344-857D-FED4D42A82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55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Hamilton – NPS concerns</a:t>
            </a:r>
          </a:p>
          <a:p>
            <a:r>
              <a:rPr lang="en-US" dirty="0" smtClean="0"/>
              <a:t>Hamilton &amp; DOT meeting with NPS solved problems on site; built credibility</a:t>
            </a:r>
          </a:p>
          <a:p>
            <a:r>
              <a:rPr lang="en-US" dirty="0" smtClean="0"/>
              <a:t>NPS</a:t>
            </a:r>
            <a:r>
              <a:rPr lang="en-US" baseline="0" dirty="0" smtClean="0"/>
              <a:t> also communicated their view of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25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2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0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83195-A952-4344-857D-FED4D42A82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3419856"/>
            <a:ext cx="9144000" cy="343814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kinny-bld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6096" y="0"/>
            <a:ext cx="1517904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Picture 11" descr="skinny-planes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99048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 descr="skinny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 descr="skinny-airport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 descr="skinny-pave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4000" y="0"/>
            <a:ext cx="1527048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truc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0"/>
            <a:ext cx="1530096" cy="341985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dotseal-x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005072" y="2847975"/>
            <a:ext cx="1114425" cy="1114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9" name="Picture 8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0" name="Picture 9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1" name="Picture 10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5ECD-EA4E-432F-B7DA-A4A54DDEE571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243840"/>
            <a:ext cx="9144000" cy="8229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Click to edit Master title style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7" name="Picture 16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8" name="Picture 17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0" name="Picture 19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2" name="Picture 21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5ED-6E05-4F65-AFE0-73324AFD859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9812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5F96-C140-4C39-A7B8-A4BCD5F0AFBC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15824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2000">
                <a:srgbClr val="00206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5" name="Picture 14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6" name="Picture 15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8" name="Picture 17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20" name="Picture 19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AED8-D5C8-483C-A802-24BF2C39DBE1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2" name="Picture 11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3" name="Picture 12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4" name="Picture 13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19" name="Picture 18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5" name="Picture 14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A10D-0BC7-48E3-B905-0DB43821EBD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8C4A-0426-4D64-AE28-14958D149E86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22960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11556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p-airport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" y="6788"/>
            <a:ext cx="1517904" cy="1124712"/>
          </a:xfrm>
          <a:prstGeom prst="rect">
            <a:avLst/>
          </a:prstGeom>
        </p:spPr>
      </p:pic>
      <p:pic>
        <p:nvPicPr>
          <p:cNvPr id="15" name="Picture 14" descr="pp-facil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16952" y="6788"/>
            <a:ext cx="1517904" cy="1120217"/>
          </a:xfrm>
          <a:prstGeom prst="rect">
            <a:avLst/>
          </a:prstGeom>
        </p:spPr>
      </p:pic>
      <p:pic>
        <p:nvPicPr>
          <p:cNvPr id="16" name="Picture 15" descr="pp-ferry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54096" y="6788"/>
            <a:ext cx="1517904" cy="1124712"/>
          </a:xfrm>
          <a:prstGeom prst="rect">
            <a:avLst/>
          </a:prstGeom>
        </p:spPr>
      </p:pic>
      <p:pic>
        <p:nvPicPr>
          <p:cNvPr id="17" name="Picture 16" descr="pp-planes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099048" y="6788"/>
            <a:ext cx="1517904" cy="1120217"/>
          </a:xfrm>
          <a:prstGeom prst="rect">
            <a:avLst/>
          </a:prstGeom>
        </p:spPr>
      </p:pic>
      <p:pic>
        <p:nvPicPr>
          <p:cNvPr id="22" name="Picture 21" descr="pp-raod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7048" y="6788"/>
            <a:ext cx="1527048" cy="1124712"/>
          </a:xfrm>
          <a:prstGeom prst="rect">
            <a:avLst/>
          </a:prstGeom>
        </p:spPr>
      </p:pic>
      <p:pic>
        <p:nvPicPr>
          <p:cNvPr id="18" name="Picture 17" descr="truck2.gif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572000" y="9144"/>
            <a:ext cx="1527048" cy="111877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60A73ED8-DB09-48B5-A24A-D9C0E338D883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34000">
                <a:srgbClr val="00206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7368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89F4454-C115-436D-B03F-340D5481DB25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C6E02D-ED4A-4F8F-9C9A-E96094146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8" r:id="rId6"/>
    <p:sldLayoutId id="2147483655" r:id="rId7"/>
    <p:sldLayoutId id="2147483659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2060"/>
        </a:buClr>
        <a:buSzPct val="11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85000"/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SzPct val="8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5000"/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lund@alaska.gov" TargetMode="External"/><Relationship Id="rId2" Type="http://schemas.openxmlformats.org/officeDocument/2006/relationships/hyperlink" Target="mailto:lauren.little@alask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t.alaska.gov/nreg/university/" TargetMode="External"/><Relationship Id="rId4" Type="http://schemas.openxmlformats.org/officeDocument/2006/relationships/hyperlink" Target="http://dot.alaska.gov/nreg/rileycree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962400"/>
            <a:ext cx="9144000" cy="990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Alaska Department of </a:t>
            </a:r>
            <a:b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100" b="0" i="0" u="none" strike="noStrike" kern="1200" cap="none" spc="0" normalizeH="0" baseline="0" noProof="0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Transportation &amp; Public Facilities</a:t>
            </a:r>
            <a:endParaRPr kumimoji="0" lang="en-US" sz="3100" b="0" i="0" u="none" strike="noStrike" kern="1200" cap="none" spc="0" normalizeH="0" baseline="0" noProof="0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181600"/>
            <a:ext cx="9144000" cy="16764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>
              <a:defRPr sz="3100" baseline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chemeClr val="bg1"/>
                    </a:gs>
                    <a:gs pos="66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CMGC as an alternative project delivery method</a:t>
            </a:r>
            <a:endParaRPr kumimoji="0" lang="en-US" sz="2800" b="1" i="0" u="none" strike="noStrike" kern="1200" cap="none" spc="0" normalizeH="0" baseline="0" noProof="0" dirty="0" smtClean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noProof="0" dirty="0" smtClean="0">
              <a:ln w="12700">
                <a:noFill/>
              </a:ln>
              <a:effectLst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ln w="12700">
                  <a:noFill/>
                </a:ln>
                <a:effectLst/>
                <a:latin typeface="Arial" pitchFamily="34" charset="0"/>
                <a:ea typeface="+mj-ea"/>
                <a:cs typeface="Arial" pitchFamily="34" charset="0"/>
              </a:rPr>
              <a:t>November 18, 2015</a:t>
            </a:r>
            <a:endParaRPr kumimoji="0" lang="en-US" sz="1400" i="0" u="none" strike="noStrike" kern="1200" cap="none" spc="0" normalizeH="0" baseline="0" noProof="0" dirty="0">
              <a:ln w="12700">
                <a:noFill/>
              </a:ln>
              <a:gradFill>
                <a:gsLst>
                  <a:gs pos="0">
                    <a:schemeClr val="bg1"/>
                  </a:gs>
                  <a:gs pos="66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886200" y="2743200"/>
            <a:ext cx="1371600" cy="1371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1"/>
              </a:avLst>
            </a:prstTxWarp>
          </a:bodyPr>
          <a:lstStyle/>
          <a:p>
            <a:pPr algn="ctr" rtl="0"/>
            <a:r>
              <a:rPr lang="en-US" sz="1500" kern="10" spc="0" dirty="0" smtClean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Arial Black"/>
              </a:rPr>
              <a:t>Keep Alaska Moving</a:t>
            </a:r>
            <a:endParaRPr lang="en-US" sz="1500" kern="10" spc="0" dirty="0">
              <a:ln w="635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Step</a:t>
            </a:r>
          </a:p>
          <a:p>
            <a:r>
              <a:rPr lang="en-US" dirty="0" smtClean="0"/>
              <a:t>Qualifications Based</a:t>
            </a:r>
          </a:p>
          <a:p>
            <a:r>
              <a:rPr lang="en-US" dirty="0" smtClean="0"/>
              <a:t>Price 10% minimum</a:t>
            </a:r>
          </a:p>
          <a:p>
            <a:r>
              <a:rPr lang="en-US" dirty="0" smtClean="0"/>
              <a:t>Typical Criteria</a:t>
            </a:r>
          </a:p>
          <a:p>
            <a:pPr lvl="1"/>
            <a:r>
              <a:rPr lang="en-US" dirty="0" smtClean="0"/>
              <a:t>Approach to work, Innovation, Risk Management, Claims History and Past Performance</a:t>
            </a:r>
            <a:endParaRPr lang="en-US" dirty="0"/>
          </a:p>
          <a:p>
            <a:r>
              <a:rPr lang="en-US" dirty="0" smtClean="0"/>
              <a:t>Transparency and early outreach key!</a:t>
            </a:r>
          </a:p>
          <a:p>
            <a:endParaRPr lang="en-US" dirty="0" smtClean="0"/>
          </a:p>
          <a:p>
            <a:r>
              <a:rPr lang="en-US" dirty="0" smtClean="0"/>
              <a:t>Score Proposals and Award Preconstruction Contract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1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3810000" cy="4343400"/>
          </a:xfrm>
        </p:spPr>
        <p:txBody>
          <a:bodyPr>
            <a:noAutofit/>
          </a:bodyPr>
          <a:lstStyle/>
          <a:p>
            <a:r>
              <a:rPr lang="en-US" sz="2400" dirty="0"/>
              <a:t>Bridge alternatives</a:t>
            </a:r>
          </a:p>
          <a:p>
            <a:r>
              <a:rPr lang="en-US" sz="2400" dirty="0" smtClean="0"/>
              <a:t>Constructability</a:t>
            </a:r>
          </a:p>
          <a:p>
            <a:r>
              <a:rPr lang="en-US" sz="2400" dirty="0" smtClean="0"/>
              <a:t>Scheduling</a:t>
            </a:r>
            <a:endParaRPr lang="en-US" sz="2400" dirty="0"/>
          </a:p>
          <a:p>
            <a:r>
              <a:rPr lang="en-US" sz="2400" dirty="0"/>
              <a:t>Traffic control</a:t>
            </a:r>
          </a:p>
          <a:p>
            <a:r>
              <a:rPr lang="en-US" sz="2400" dirty="0" smtClean="0"/>
              <a:t>Material availability</a:t>
            </a:r>
            <a:endParaRPr lang="en-US" sz="2400" dirty="0"/>
          </a:p>
          <a:p>
            <a:r>
              <a:rPr lang="en-US" sz="2400" dirty="0" smtClean="0"/>
              <a:t>Risk management</a:t>
            </a:r>
            <a:endParaRPr lang="en-US" sz="2400" dirty="0"/>
          </a:p>
          <a:p>
            <a:r>
              <a:rPr lang="en-US" sz="2400" dirty="0" smtClean="0"/>
              <a:t>Agency coordination</a:t>
            </a:r>
          </a:p>
          <a:p>
            <a:r>
              <a:rPr lang="en-US" sz="2400" dirty="0" smtClean="0"/>
              <a:t>Permitting</a:t>
            </a:r>
          </a:p>
          <a:p>
            <a:r>
              <a:rPr lang="en-US" sz="2400" dirty="0" smtClean="0"/>
              <a:t>SWPPP</a:t>
            </a:r>
          </a:p>
          <a:p>
            <a:r>
              <a:rPr lang="en-US" sz="2400" dirty="0" smtClean="0"/>
              <a:t>Innovative products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Contractor Input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99" t="2304" r="2568" b="14754"/>
          <a:stretch>
            <a:fillRect/>
          </a:stretch>
        </p:blipFill>
        <p:spPr bwMode="auto">
          <a:xfrm>
            <a:off x="3570646" y="2819400"/>
            <a:ext cx="5268554" cy="29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50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819400" y="2057400"/>
            <a:ext cx="6248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Fair price strategy used </a:t>
            </a:r>
            <a:r>
              <a:rPr lang="en-US" dirty="0"/>
              <a:t>to arrive at </a:t>
            </a:r>
            <a:r>
              <a:rPr lang="en-US" dirty="0" smtClean="0"/>
              <a:t>final cost.</a:t>
            </a:r>
          </a:p>
          <a:p>
            <a:pPr lvl="1"/>
            <a:r>
              <a:rPr lang="en-US" dirty="0" smtClean="0"/>
              <a:t>Engineer’s estimate </a:t>
            </a:r>
          </a:p>
          <a:p>
            <a:pPr lvl="2"/>
            <a:r>
              <a:rPr lang="en-US" dirty="0" smtClean="0"/>
              <a:t>Typically based on State averages</a:t>
            </a:r>
          </a:p>
          <a:p>
            <a:pPr lvl="1"/>
            <a:r>
              <a:rPr lang="en-US" dirty="0" smtClean="0"/>
              <a:t>Contractor Estimate</a:t>
            </a:r>
          </a:p>
          <a:p>
            <a:pPr lvl="2"/>
            <a:r>
              <a:rPr lang="en-US" dirty="0" smtClean="0"/>
              <a:t>Cost and mark-up identified separately</a:t>
            </a:r>
          </a:p>
          <a:p>
            <a:pPr lvl="1"/>
            <a:r>
              <a:rPr lang="en-US" dirty="0" smtClean="0"/>
              <a:t>Independent Cost Estimate (ICE) </a:t>
            </a:r>
          </a:p>
          <a:p>
            <a:pPr lvl="2"/>
            <a:r>
              <a:rPr lang="en-US" dirty="0" smtClean="0"/>
              <a:t>Cost validation</a:t>
            </a:r>
          </a:p>
          <a:p>
            <a:pPr lvl="2"/>
            <a:r>
              <a:rPr lang="en-US" dirty="0" smtClean="0"/>
              <a:t>“Competing Contractor” approach</a:t>
            </a:r>
          </a:p>
          <a:p>
            <a:r>
              <a:rPr lang="en-US" dirty="0" smtClean="0"/>
              <a:t>Unit Price, Lump Sum (GMP), or blend (Bid Schedule) can be used.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Pricing the work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838200" y="2971800"/>
            <a:ext cx="1371600" cy="10668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2500" y="259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OWNER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86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ICE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CMGC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9600" y="3081754"/>
            <a:ext cx="5334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3005554"/>
            <a:ext cx="533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E284-1FAB-4643-AD2E-BBF3E33C39CE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4191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Owner controls flow of information.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438400" y="2133600"/>
            <a:ext cx="6248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DOT&amp;PF, ICE, and Contractor develop Guaranteed Maximum Price (GMP)</a:t>
            </a:r>
          </a:p>
          <a:p>
            <a:pPr lvl="1"/>
            <a:r>
              <a:rPr lang="en-US" dirty="0" smtClean="0"/>
              <a:t>Agreement reached – proceed to construction</a:t>
            </a:r>
          </a:p>
          <a:p>
            <a:pPr lvl="1"/>
            <a:r>
              <a:rPr lang="en-US" dirty="0" smtClean="0"/>
              <a:t>No agreement reached – proceed to competitive bid </a:t>
            </a:r>
          </a:p>
          <a:p>
            <a:r>
              <a:rPr lang="en-US" dirty="0" smtClean="0"/>
              <a:t>Bid schedule vs. GMP</a:t>
            </a:r>
          </a:p>
          <a:p>
            <a:pPr lvl="1"/>
            <a:r>
              <a:rPr lang="en-US" dirty="0" smtClean="0"/>
              <a:t>Control risk through units, LS, or specific contingent sum items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GMP </a:t>
            </a:r>
            <a:r>
              <a:rPr lang="en-US" sz="2400" dirty="0" smtClean="0"/>
              <a:t>(misnomer)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93B-4D04-46E7-82DB-D0862EC7A66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2" descr="T:\129594 - DOT&amp;PF Riley Creek CMGC\02 Project Documents\03 Contractor Outreach and Education\02 Outreach Materials\01 Supporting Docs\Proj Dev-Stage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77847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438400" y="2057400"/>
            <a:ext cx="62484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Begins with acceptance of Construction Cost (GMP or Bid Schedule)</a:t>
            </a:r>
          </a:p>
          <a:p>
            <a:pPr lvl="1"/>
            <a:r>
              <a:rPr lang="en-US" dirty="0" smtClean="0"/>
              <a:t>Bid award recommendation</a:t>
            </a:r>
          </a:p>
          <a:p>
            <a:pPr lvl="1"/>
            <a:r>
              <a:rPr lang="en-US" dirty="0" smtClean="0"/>
              <a:t>NTP</a:t>
            </a:r>
            <a:endParaRPr lang="en-US" dirty="0"/>
          </a:p>
          <a:p>
            <a:r>
              <a:rPr lang="en-US" dirty="0" smtClean="0"/>
              <a:t>CMGC builds, ADOT&amp;PF administers contract similar to Design-Bid-Build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E52B-EB6C-4A3E-8C26-E267FE6FD3F4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T:\129594 - DOT&amp;PF Riley Creek CMGC\02 Project Documents\03 Contractor Outreach and Education\02 Outreach Materials\01 Supporting Docs\Proj Dev-Stag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50" y="2209800"/>
            <a:ext cx="1799809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4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Riley Creek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E52B-EB6C-4A3E-8C26-E267FE6FD3F4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 descr="20141010_aer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057400"/>
            <a:ext cx="3238500" cy="4318000"/>
          </a:xfrm>
          <a:prstGeom prst="rect">
            <a:avLst/>
          </a:prstGeom>
        </p:spPr>
      </p:pic>
      <p:pic>
        <p:nvPicPr>
          <p:cNvPr id="1026" name="Picture 2" descr="C:\Users\mclund\AppData\Local\Microsoft\Windows\Temporary Internet Files\Content.IE5\KJOJUUDG\WP_20150610_0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3168"/>
          <a:stretch/>
        </p:blipFill>
        <p:spPr bwMode="auto">
          <a:xfrm>
            <a:off x="5862" y="2311400"/>
            <a:ext cx="56000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52578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Risk </a:t>
            </a:r>
            <a:r>
              <a:rPr lang="en-US" dirty="0"/>
              <a:t>Register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volved </a:t>
            </a:r>
            <a:r>
              <a:rPr lang="en-US" dirty="0"/>
              <a:t>during design</a:t>
            </a:r>
          </a:p>
          <a:p>
            <a:pPr lvl="1"/>
            <a:r>
              <a:rPr lang="en-US" dirty="0" smtClean="0"/>
              <a:t>Identified 40 risk items</a:t>
            </a:r>
          </a:p>
          <a:p>
            <a:r>
              <a:rPr lang="en-US" dirty="0"/>
              <a:t>Key Risk Items</a:t>
            </a:r>
          </a:p>
          <a:p>
            <a:pPr lvl="1"/>
            <a:r>
              <a:rPr lang="en-US" dirty="0"/>
              <a:t>Seismic &amp; Fault</a:t>
            </a:r>
          </a:p>
          <a:p>
            <a:pPr lvl="1"/>
            <a:r>
              <a:rPr lang="en-US" dirty="0"/>
              <a:t>Pile excavation</a:t>
            </a:r>
          </a:p>
          <a:p>
            <a:pPr lvl="1"/>
            <a:r>
              <a:rPr lang="en-US" dirty="0"/>
              <a:t>Schedule (seasonal weight restrictions)</a:t>
            </a:r>
          </a:p>
          <a:p>
            <a:pPr lvl="1"/>
            <a:r>
              <a:rPr lang="en-US" dirty="0"/>
              <a:t>Traffic </a:t>
            </a:r>
            <a:r>
              <a:rPr lang="en-US" dirty="0" smtClean="0"/>
              <a:t>Control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Risk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Parks Hwy MP 237 Riley Creek CMGC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t="15029" r="20824" b="6607"/>
          <a:stretch/>
        </p:blipFill>
        <p:spPr>
          <a:xfrm>
            <a:off x="5410200" y="2133600"/>
            <a:ext cx="2474256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12508" r="16137" b="4452"/>
          <a:stretch/>
        </p:blipFill>
        <p:spPr>
          <a:xfrm>
            <a:off x="6096000" y="3825240"/>
            <a:ext cx="242912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57400"/>
            <a:ext cx="4724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Identified 27 potential innovations</a:t>
            </a:r>
          </a:p>
          <a:p>
            <a:r>
              <a:rPr lang="en-US" dirty="0" smtClean="0"/>
              <a:t>Incorporated 9 innovations  into the project</a:t>
            </a:r>
            <a:endParaRPr lang="en-US" dirty="0"/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 Innovation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02169"/>
            <a:ext cx="3438525" cy="429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Parks Hwy MP 237 Riley Creek CMGC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800600"/>
            <a:ext cx="8077200" cy="152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Reduced Designer level of effort</a:t>
            </a:r>
          </a:p>
          <a:p>
            <a:r>
              <a:rPr lang="en-US" sz="2800" dirty="0" smtClean="0"/>
              <a:t>Improved internal and external communication</a:t>
            </a:r>
          </a:p>
          <a:p>
            <a:r>
              <a:rPr lang="en-US" sz="2800" dirty="0" smtClean="0"/>
              <a:t>Sense of urgency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 Schedule</a:t>
            </a:r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15934" cy="2212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5FF16-9AB1-4C0B-9B3F-ACAC6879810E}" type="datetime1">
              <a:rPr lang="en-US" smtClean="0"/>
              <a:pPr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Alaska DOT&amp;PF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 Cost</a:t>
            </a:r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381000" y="4800600"/>
            <a:ext cx="8001000" cy="1524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Estimates converged as design progressed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Bid Schedule Used for Riley Creek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Risk Management tool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Some LS, some Unit Price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39244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7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5ED-6E05-4F65-AFE0-73324AFD859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Riley Creek – complete thru construction</a:t>
            </a:r>
          </a:p>
          <a:p>
            <a:pPr lvl="1"/>
            <a:r>
              <a:rPr lang="en-US" dirty="0" smtClean="0"/>
              <a:t>first horizontal CMGC project for ADOT&amp;PF</a:t>
            </a:r>
          </a:p>
          <a:p>
            <a:pPr lvl="1"/>
            <a:r>
              <a:rPr lang="en-US" dirty="0" smtClean="0"/>
              <a:t>$11M (Federal)</a:t>
            </a:r>
          </a:p>
          <a:p>
            <a:pPr lvl="1"/>
            <a:r>
              <a:rPr lang="en-US" dirty="0" smtClean="0"/>
              <a:t>Bridge, national park, geotechnical issues</a:t>
            </a:r>
          </a:p>
          <a:p>
            <a:pPr lvl="1"/>
            <a:r>
              <a:rPr lang="en-US" dirty="0" smtClean="0"/>
              <a:t>Smaller project, fewer complexities</a:t>
            </a:r>
            <a:endParaRPr lang="en-US" dirty="0"/>
          </a:p>
          <a:p>
            <a:pPr lvl="1"/>
            <a:r>
              <a:rPr lang="en-US" dirty="0" smtClean="0"/>
              <a:t>Get good product and experience from CMGC</a:t>
            </a:r>
          </a:p>
          <a:p>
            <a:r>
              <a:rPr lang="en-US" dirty="0" smtClean="0"/>
              <a:t>University Avenue – contractor selected</a:t>
            </a:r>
          </a:p>
          <a:p>
            <a:pPr lvl="1"/>
            <a:r>
              <a:rPr lang="en-US" dirty="0" smtClean="0"/>
              <a:t>$25M (Federal and State)</a:t>
            </a:r>
          </a:p>
          <a:p>
            <a:pPr lvl="1"/>
            <a:r>
              <a:rPr lang="en-US" dirty="0" smtClean="0"/>
              <a:t>Bridge, utilities, alternate routes, schedule, ROW, early work packages </a:t>
            </a:r>
          </a:p>
          <a:p>
            <a:pPr lvl="1"/>
            <a:r>
              <a:rPr lang="en-US" dirty="0" smtClean="0"/>
              <a:t>Larger project, many complexities</a:t>
            </a:r>
          </a:p>
          <a:p>
            <a:pPr lvl="1"/>
            <a:r>
              <a:rPr lang="en-US" dirty="0" smtClean="0"/>
              <a:t>Learn from Riley Creek – evolve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CMGC @ ADOT&amp;PF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19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and conflicts</a:t>
            </a:r>
          </a:p>
          <a:p>
            <a:r>
              <a:rPr lang="en-US" dirty="0" smtClean="0"/>
              <a:t>Change Orders</a:t>
            </a:r>
          </a:p>
          <a:p>
            <a:pPr lvl="1"/>
            <a:r>
              <a:rPr lang="en-US" dirty="0" smtClean="0"/>
              <a:t>In scope: (-$67,585.73) </a:t>
            </a:r>
          </a:p>
          <a:p>
            <a:pPr lvl="2"/>
            <a:r>
              <a:rPr lang="en-US" dirty="0" smtClean="0"/>
              <a:t>Value proposals (earthwork sub)</a:t>
            </a:r>
          </a:p>
          <a:p>
            <a:pPr lvl="2"/>
            <a:r>
              <a:rPr lang="en-US" dirty="0" smtClean="0"/>
              <a:t>Interaction with adjacent projects (delete contractor furnished items)</a:t>
            </a:r>
          </a:p>
          <a:p>
            <a:pPr lvl="1"/>
            <a:r>
              <a:rPr lang="en-US" dirty="0" smtClean="0"/>
              <a:t>Political scope: (+$1,195,500.00)</a:t>
            </a:r>
          </a:p>
          <a:p>
            <a:pPr lvl="2"/>
            <a:r>
              <a:rPr lang="en-US" dirty="0" smtClean="0"/>
              <a:t>Forced night-work due to adjacent projects and cumulative impacts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4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EA7EE-AD05-4B07-B7AE-BBD2A5BCE934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2133600"/>
            <a:ext cx="8991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Design: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Lauren Little, P.E.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(907) 451-5371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lauren.little@alaska.gov</a:t>
            </a:r>
            <a:endParaRPr lang="en-US" dirty="0" smtClean="0"/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r>
              <a:rPr lang="en-US" dirty="0" smtClean="0"/>
              <a:t>Construction: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endParaRPr lang="en-US" sz="1100" dirty="0" smtClean="0"/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Michael Lund, P.E.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(907) 451-5067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michael.lund@alaska.gov</a:t>
            </a:r>
            <a:endParaRPr lang="en-US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dirty="0" smtClean="0"/>
              <a:t>Project Websites: 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http://dot.alaska.gov/nreg/rileycreek/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http://dot.alaska.gov/nreg/university/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394"/>
            <a:ext cx="6675120" cy="29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Procurement Type Comparison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CMGC Overview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90160" y="4191000"/>
            <a:ext cx="1920240" cy="64008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086600" y="2438400"/>
            <a:ext cx="1981200" cy="1371600"/>
          </a:xfrm>
          <a:prstGeom prst="wedgeEllipseCallout">
            <a:avLst>
              <a:gd name="adj1" fmla="val -53494"/>
              <a:gd name="adj2" fmla="val 9555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CMGC </a:t>
            </a:r>
            <a:r>
              <a:rPr lang="en-US" sz="1600" b="1" u="sng" dirty="0" smtClean="0">
                <a:solidFill>
                  <a:schemeClr val="tx1"/>
                </a:solidFill>
              </a:rPr>
              <a:t>Requires </a:t>
            </a:r>
            <a:r>
              <a:rPr lang="en-US" sz="1600" b="1" dirty="0" smtClean="0">
                <a:solidFill>
                  <a:schemeClr val="tx1"/>
                </a:solidFill>
              </a:rPr>
              <a:t>Collaboration During Design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21,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Parks Hwy MP 237 Riley Creek CMGC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Allocation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CMGC Overview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45080"/>
            <a:ext cx="698433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Parks Hwy MP 237 Riley Creek CMGC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15ED-6E05-4F65-AFE0-73324AFD859F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Roadway work is predominantly 60-95% self performed (limited subcontracting)</a:t>
            </a:r>
          </a:p>
          <a:p>
            <a:pPr lvl="1"/>
            <a:r>
              <a:rPr lang="en-US" dirty="0" smtClean="0"/>
              <a:t>Min. self performance required by SSHC (30%)</a:t>
            </a:r>
          </a:p>
          <a:p>
            <a:pPr lvl="1"/>
            <a:r>
              <a:rPr lang="en-US" dirty="0" smtClean="0"/>
              <a:t>Subcontractor solicitation and competitive/price integrity</a:t>
            </a:r>
          </a:p>
          <a:p>
            <a:pPr lvl="2"/>
            <a:r>
              <a:rPr lang="en-US" dirty="0" smtClean="0"/>
              <a:t>Owner controlled solicitation, or independent by contractor?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vs. Vertical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9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Cost Estimator</a:t>
            </a:r>
          </a:p>
          <a:p>
            <a:pPr lvl="1"/>
            <a:r>
              <a:rPr lang="en-US" dirty="0" smtClean="0"/>
              <a:t>Involved in meetings, teleconferences, site visits, innovation and risk registers and discussions</a:t>
            </a:r>
          </a:p>
          <a:p>
            <a:pPr lvl="1"/>
            <a:r>
              <a:rPr lang="en-US" dirty="0" smtClean="0"/>
              <a:t>Bid the work like a competing contractor</a:t>
            </a:r>
          </a:p>
          <a:p>
            <a:pPr lvl="2"/>
            <a:r>
              <a:rPr lang="en-US" dirty="0" smtClean="0"/>
              <a:t>Approach to equipment, materials, labor pricing</a:t>
            </a:r>
          </a:p>
          <a:p>
            <a:pPr lvl="2"/>
            <a:r>
              <a:rPr lang="en-US" dirty="0" smtClean="0"/>
              <a:t>Solicit bids from subcontracted work independently</a:t>
            </a:r>
          </a:p>
          <a:p>
            <a:pPr lvl="2"/>
            <a:endParaRPr lang="en-US" dirty="0"/>
          </a:p>
          <a:p>
            <a:r>
              <a:rPr lang="en-US" dirty="0" smtClean="0"/>
              <a:t>Confidential Estimates managed by Owner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 vs. V - Continued…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4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Owner challenges</a:t>
            </a:r>
          </a:p>
          <a:p>
            <a:pPr lvl="1"/>
            <a:r>
              <a:rPr lang="en-US" dirty="0" smtClean="0"/>
              <a:t>Project specific approval required by AAG</a:t>
            </a:r>
          </a:p>
          <a:p>
            <a:pPr lvl="1"/>
            <a:r>
              <a:rPr lang="en-US" dirty="0" smtClean="0"/>
              <a:t>Project identification, and timing of solicitation</a:t>
            </a:r>
          </a:p>
          <a:p>
            <a:pPr lvl="1"/>
            <a:r>
              <a:rPr lang="en-US" dirty="0" smtClean="0"/>
              <a:t>Qualified staff and resources dedicated to project (still have other projects to develop)</a:t>
            </a:r>
          </a:p>
          <a:p>
            <a:pPr lvl="2"/>
            <a:r>
              <a:rPr lang="en-US" dirty="0" smtClean="0"/>
              <a:t>In house, or consultant design? </a:t>
            </a:r>
          </a:p>
          <a:p>
            <a:pPr lvl="1"/>
            <a:r>
              <a:rPr lang="en-US" dirty="0" smtClean="0"/>
              <a:t>Managing and tracking specific CMGC project components </a:t>
            </a:r>
          </a:p>
          <a:p>
            <a:pPr lvl="2"/>
            <a:r>
              <a:rPr lang="en-US" dirty="0" smtClean="0"/>
              <a:t>Risk register, innovations, cost, contingencies, etc.  </a:t>
            </a:r>
          </a:p>
          <a:p>
            <a:pPr lvl="1"/>
            <a:r>
              <a:rPr lang="en-US" dirty="0" smtClean="0"/>
              <a:t>Multi-discipline team – very “relational”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vs. V - Continued…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E487-C24E-4871-B467-F13CDE60D72B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unknowns under </a:t>
            </a:r>
            <a:r>
              <a:rPr lang="en-US" dirty="0" smtClean="0"/>
              <a:t>a highway, or in a material source, than above </a:t>
            </a:r>
            <a:r>
              <a:rPr lang="en-US" dirty="0"/>
              <a:t>a building foundation </a:t>
            </a:r>
          </a:p>
          <a:p>
            <a:endParaRPr lang="en-US" dirty="0" smtClean="0"/>
          </a:p>
          <a:p>
            <a:r>
              <a:rPr lang="en-US" dirty="0" smtClean="0"/>
              <a:t>(Deal with risk </a:t>
            </a:r>
            <a:r>
              <a:rPr lang="en-US" b="1" dirty="0" smtClean="0"/>
              <a:t>before</a:t>
            </a:r>
            <a:r>
              <a:rPr lang="en-US" dirty="0" smtClean="0"/>
              <a:t> money is on the table – different than DB and DBB)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vs. V – Continued…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129594 - DOT&amp;PF Riley Creek CMGC\02 Project Documents\03 Contractor Outreach and Education\02 Outreach Materials\01 Supporting Docs\Proj D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677709"/>
            <a:ext cx="782825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057400"/>
            <a:ext cx="5181600" cy="396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410200"/>
            <a:ext cx="19050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acronym means what?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3B633-158B-4FE0-8BC8-4F9579500679}" type="datetime1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Alaska DOT&amp;PF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E02D-ED4A-4F8F-9C9A-E96094146A7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62400" y="1997388"/>
            <a:ext cx="381000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CM		 	  GC</a:t>
            </a:r>
            <a:endParaRPr lang="en-US" sz="3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500" y="5454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Preconstruction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PF-Pre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DOTPF-Preso</Template>
  <TotalTime>9749</TotalTime>
  <Words>836</Words>
  <Application>Microsoft Office PowerPoint</Application>
  <PresentationFormat>On-screen Show (4:3)</PresentationFormat>
  <Paragraphs>227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DOTPF-Preso</vt:lpstr>
      <vt:lpstr>PowerPoint Presentation</vt:lpstr>
      <vt:lpstr>CMGC @ ADOT&amp;PF</vt:lpstr>
      <vt:lpstr>CMGC Overview</vt:lpstr>
      <vt:lpstr>CMGC Overview</vt:lpstr>
      <vt:lpstr>Horizontal vs. Vertical</vt:lpstr>
      <vt:lpstr> H vs. V - Continued… </vt:lpstr>
      <vt:lpstr>H vs. V - Continued… </vt:lpstr>
      <vt:lpstr>H vs. V – Continued… </vt:lpstr>
      <vt:lpstr>The acronym means what?</vt:lpstr>
      <vt:lpstr>Solicitation</vt:lpstr>
      <vt:lpstr>Contractor Input</vt:lpstr>
      <vt:lpstr>Pricing the work</vt:lpstr>
      <vt:lpstr>GMP (misnomer)</vt:lpstr>
      <vt:lpstr>Construction</vt:lpstr>
      <vt:lpstr>Riley Creek</vt:lpstr>
      <vt:lpstr>RC Risk</vt:lpstr>
      <vt:lpstr>RC Innovation</vt:lpstr>
      <vt:lpstr>RC Schedule</vt:lpstr>
      <vt:lpstr>RC Cost</vt:lpstr>
      <vt:lpstr>RC Construction</vt:lpstr>
      <vt:lpstr>Questions?</vt:lpstr>
    </vt:vector>
  </TitlesOfParts>
  <Company>State of Alaska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jlbrown1</dc:creator>
  <cp:lastModifiedBy>Lund, Michael C (DOT)</cp:lastModifiedBy>
  <cp:revision>335</cp:revision>
  <cp:lastPrinted>2015-11-17T20:20:22Z</cp:lastPrinted>
  <dcterms:created xsi:type="dcterms:W3CDTF">2011-03-29T17:13:52Z</dcterms:created>
  <dcterms:modified xsi:type="dcterms:W3CDTF">2015-11-17T20:43:55Z</dcterms:modified>
</cp:coreProperties>
</file>